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89" r:id="rId3"/>
    <p:sldId id="256" r:id="rId4"/>
    <p:sldId id="257" r:id="rId5"/>
    <p:sldId id="258" r:id="rId6"/>
    <p:sldId id="260" r:id="rId7"/>
    <p:sldId id="259" r:id="rId8"/>
    <p:sldId id="261" r:id="rId9"/>
    <p:sldId id="262" r:id="rId10"/>
    <p:sldId id="263" r:id="rId11"/>
    <p:sldId id="264" r:id="rId12"/>
    <p:sldId id="266" r:id="rId13"/>
    <p:sldId id="265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1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13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oleObject" Target="../embeddings/oleObject20.bin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4" Type="http://schemas.openxmlformats.org/officeDocument/2006/relationships/oleObject" Target="../embeddings/oleObject23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5" Type="http://schemas.openxmlformats.org/officeDocument/2006/relationships/oleObject" Target="../embeddings/oleObject26.bin"/><Relationship Id="rId4" Type="http://schemas.openxmlformats.org/officeDocument/2006/relationships/oleObject" Target="../embeddings/oleObject25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   УРОК  ФИЗИКИ  В  10  КЛАССЕ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8954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4800" b="1" dirty="0" smtClean="0">
                <a:solidFill>
                  <a:srgbClr val="7030A0"/>
                </a:solidFill>
                <a:latin typeface="Monotype Corsiva" pitchFamily="66" charset="0"/>
                <a:cs typeface="Arial" pitchFamily="34" charset="0"/>
              </a:rPr>
              <a:t>   Подготовка  </a:t>
            </a:r>
            <a:r>
              <a:rPr lang="ru-RU" sz="4800" b="1" dirty="0" smtClean="0">
                <a:solidFill>
                  <a:srgbClr val="7030A0"/>
                </a:solidFill>
                <a:latin typeface="Monotype Corsiva" pitchFamily="66" charset="0"/>
                <a:cs typeface="Arial" pitchFamily="34" charset="0"/>
              </a:rPr>
              <a:t>к  контрольной  работе</a:t>
            </a:r>
          </a:p>
          <a:p>
            <a:pPr>
              <a:buNone/>
            </a:pPr>
            <a:r>
              <a:rPr lang="ru-RU" sz="4800" b="1" dirty="0" smtClean="0">
                <a:solidFill>
                  <a:srgbClr val="7030A0"/>
                </a:solidFill>
                <a:latin typeface="Monotype Corsiva" pitchFamily="66" charset="0"/>
                <a:cs typeface="Arial" pitchFamily="34" charset="0"/>
              </a:rPr>
              <a:t>    по теме «Работа, импульс, энергия»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i="1" dirty="0" smtClean="0">
                <a:latin typeface="Georgia" pitchFamily="18" charset="0"/>
              </a:rPr>
              <a:t>Учитель</a:t>
            </a:r>
            <a:r>
              <a:rPr lang="ru-RU" dirty="0" smtClean="0">
                <a:latin typeface="Georgia" pitchFamily="18" charset="0"/>
              </a:rPr>
              <a:t>  </a:t>
            </a:r>
            <a:r>
              <a:rPr lang="ru-RU" dirty="0" smtClean="0">
                <a:solidFill>
                  <a:srgbClr val="C00000"/>
                </a:solidFill>
                <a:latin typeface="Georgia" pitchFamily="18" charset="0"/>
              </a:rPr>
              <a:t>Кононов Геннадий  Григорьевич</a:t>
            </a:r>
          </a:p>
          <a:p>
            <a:r>
              <a:rPr lang="ru-RU" dirty="0" smtClean="0">
                <a:latin typeface="Georgia" pitchFamily="18" charset="0"/>
              </a:rPr>
              <a:t>СОШ № 29  </a:t>
            </a:r>
            <a:r>
              <a:rPr lang="ru-RU" i="1" dirty="0" smtClean="0">
                <a:latin typeface="Georgia" pitchFamily="18" charset="0"/>
              </a:rPr>
              <a:t>Славянский район 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                         Краснодарского  края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43240" y="2643182"/>
            <a:ext cx="541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214414" y="328612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928934"/>
            <a:ext cx="2899232" cy="2028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2928934"/>
            <a:ext cx="2786082" cy="2030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29260" y="2928934"/>
            <a:ext cx="2792491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00174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Дано:                               Решение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кг</a:t>
            </a:r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+ m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m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кг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v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4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м/с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v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8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м/с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= (3·4 – 2·8):(3 + 2) = - 0,8м/с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u - 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Ответ: - 0,8м/с, движутся в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сторону движения второго  шара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2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1000100" y="3643314"/>
            <a:ext cx="357190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4143372" y="2428868"/>
          <a:ext cx="3132767" cy="1383299"/>
        </p:xfrm>
        <a:graphic>
          <a:graphicData uri="http://schemas.openxmlformats.org/presentationml/2006/ole">
            <p:oleObj spid="_x0000_s7170" name="Equation" r:id="rId3" imgW="977760" imgH="431640" progId="Equation.3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5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2071670" y="5072074"/>
            <a:ext cx="2214578" cy="10001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000232" y="3286124"/>
            <a:ext cx="2214578" cy="142876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071670" y="2143116"/>
            <a:ext cx="2000264" cy="71438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РАБОТА    СИЛЫ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  <a:r>
              <a:rPr lang="ru-RU" b="1" dirty="0" smtClean="0"/>
              <a:t> </a:t>
            </a:r>
            <a:r>
              <a:rPr lang="en-US" b="1" dirty="0" smtClean="0"/>
              <a:t>A = Fs cos</a:t>
            </a:r>
            <a:r>
              <a:rPr lang="el-GR" b="1" dirty="0" smtClean="0">
                <a:latin typeface="Times New Roman"/>
                <a:cs typeface="Times New Roman"/>
              </a:rPr>
              <a:t>α</a:t>
            </a:r>
            <a:r>
              <a:rPr lang="ru-RU" b="1" dirty="0" smtClean="0">
                <a:solidFill>
                  <a:srgbClr val="FF0000"/>
                </a:solidFill>
              </a:rPr>
              <a:t>                   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r>
              <a:rPr lang="ru-RU" dirty="0" smtClean="0"/>
              <a:t>Работа силы тяжести:            </a:t>
            </a:r>
            <a:r>
              <a:rPr lang="ru-RU" i="1" dirty="0" smtClean="0">
                <a:solidFill>
                  <a:srgbClr val="C00000"/>
                </a:solidFill>
              </a:rPr>
              <a:t> </a:t>
            </a:r>
          </a:p>
          <a:p>
            <a:pPr>
              <a:buNone/>
            </a:pPr>
            <a:r>
              <a:rPr lang="ru-RU" dirty="0" smtClean="0"/>
              <a:t>                 </a:t>
            </a:r>
            <a:r>
              <a:rPr lang="en-US" dirty="0" smtClean="0"/>
              <a:t> </a:t>
            </a:r>
            <a:r>
              <a:rPr lang="ru-RU" dirty="0" smtClean="0"/>
              <a:t>  </a:t>
            </a:r>
            <a:r>
              <a:rPr lang="en-US" dirty="0" smtClean="0"/>
              <a:t>A = mgh</a:t>
            </a:r>
            <a:r>
              <a:rPr lang="ru-RU" dirty="0" smtClean="0"/>
              <a:t>                      </a:t>
            </a:r>
            <a:r>
              <a:rPr lang="ru-RU" i="1" dirty="0" smtClean="0">
                <a:solidFill>
                  <a:srgbClr val="C00000"/>
                </a:solidFill>
              </a:rPr>
              <a:t> </a:t>
            </a:r>
            <a:endParaRPr lang="en-US" i="1" dirty="0" smtClean="0">
              <a:solidFill>
                <a:srgbClr val="C00000"/>
              </a:solidFill>
            </a:endParaRPr>
          </a:p>
          <a:p>
            <a:r>
              <a:rPr lang="ru-RU" dirty="0" smtClean="0"/>
              <a:t>Работа силы упругости:         </a:t>
            </a:r>
            <a:r>
              <a:rPr lang="ru-RU" i="1" dirty="0" smtClean="0">
                <a:solidFill>
                  <a:srgbClr val="C00000"/>
                </a:solidFill>
              </a:rPr>
              <a:t> </a:t>
            </a:r>
          </a:p>
          <a:p>
            <a:pPr>
              <a:buNone/>
            </a:pPr>
            <a:r>
              <a:rPr lang="ru-RU" i="1" dirty="0" smtClean="0"/>
              <a:t>                                                        </a:t>
            </a:r>
            <a:r>
              <a:rPr lang="ru-RU" i="1" dirty="0" smtClean="0">
                <a:solidFill>
                  <a:srgbClr val="C00000"/>
                </a:solidFill>
              </a:rPr>
              <a:t> 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Работа силы трения:</a:t>
            </a:r>
          </a:p>
          <a:p>
            <a:pPr>
              <a:buNone/>
            </a:pPr>
            <a:r>
              <a:rPr lang="ru-RU" dirty="0" smtClean="0"/>
              <a:t>                     </a:t>
            </a:r>
            <a:r>
              <a:rPr lang="en-US" dirty="0" smtClean="0"/>
              <a:t>A = - F</a:t>
            </a:r>
            <a:r>
              <a:rPr lang="en-US" sz="1600" dirty="0" smtClean="0"/>
              <a:t>TP</a:t>
            </a:r>
            <a:r>
              <a:rPr lang="ru-RU" dirty="0" smtClean="0"/>
              <a:t> </a:t>
            </a:r>
            <a:r>
              <a:rPr lang="en-US" dirty="0" smtClean="0"/>
              <a:t>s</a:t>
            </a:r>
            <a:r>
              <a:rPr lang="ru-RU" dirty="0" smtClean="0"/>
              <a:t>         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2214546" y="3357562"/>
          <a:ext cx="1721437" cy="1352558"/>
        </p:xfrm>
        <a:graphic>
          <a:graphicData uri="http://schemas.openxmlformats.org/presentationml/2006/ole">
            <p:oleObj spid="_x0000_s8194" name="Equation" r:id="rId3" imgW="53316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5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МОЩНОСТЬ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ChangeAspect="1"/>
          </p:cNvGraphicFramePr>
          <p:nvPr>
            <p:ph idx="1"/>
          </p:nvPr>
        </p:nvGraphicFramePr>
        <p:xfrm>
          <a:off x="1571604" y="1643050"/>
          <a:ext cx="5094548" cy="1857384"/>
        </p:xfrm>
        <a:graphic>
          <a:graphicData uri="http://schemas.openxmlformats.org/presentationml/2006/ole">
            <p:oleObj spid="_x0000_s9218" name="Equation" r:id="rId3" imgW="1079280" imgH="39348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85984" y="3929066"/>
            <a:ext cx="27146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i="1" dirty="0" smtClean="0">
                <a:latin typeface="Times New Roman" pitchFamily="18" charset="0"/>
                <a:cs typeface="Times New Roman" pitchFamily="18" charset="0"/>
              </a:rPr>
              <a:t>N = Fv</a:t>
            </a:r>
            <a:endParaRPr lang="ru-RU" sz="6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5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5929322" y="4714884"/>
            <a:ext cx="2571768" cy="171451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357950" y="3929066"/>
            <a:ext cx="1928826" cy="71438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85918" y="2143116"/>
            <a:ext cx="2786082" cy="121444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ЭНЕРГИЯ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Кинетическая энергия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Потенциальная энергия тела, </a:t>
            </a:r>
          </a:p>
          <a:p>
            <a:pPr>
              <a:buNone/>
            </a:pPr>
            <a:r>
              <a:rPr lang="ru-RU" dirty="0" smtClean="0"/>
              <a:t>     поднятого над землей                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=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mgh</a:t>
            </a:r>
          </a:p>
          <a:p>
            <a:r>
              <a:rPr lang="ru-RU" dirty="0" smtClean="0">
                <a:cs typeface="Times New Roman" pitchFamily="18" charset="0"/>
              </a:rPr>
              <a:t>Потенциальная энергия, деформированного тела</a:t>
            </a:r>
            <a:endParaRPr lang="ru-RU" dirty="0">
              <a:cs typeface="Times New Roman" pitchFamily="18" charset="0"/>
            </a:endParaRPr>
          </a:p>
        </p:txBody>
      </p:sp>
      <p:graphicFrame>
        <p:nvGraphicFramePr>
          <p:cNvPr id="10242" name="Object 2"/>
          <p:cNvGraphicFramePr>
            <a:graphicFrameLocks noChangeAspect="1"/>
          </p:cNvGraphicFramePr>
          <p:nvPr/>
        </p:nvGraphicFramePr>
        <p:xfrm>
          <a:off x="2143108" y="2071678"/>
          <a:ext cx="1825625" cy="1204912"/>
        </p:xfrm>
        <a:graphic>
          <a:graphicData uri="http://schemas.openxmlformats.org/presentationml/2006/ole">
            <p:oleObj spid="_x0000_s10242" name="Equation" r:id="rId3" imgW="634680" imgH="419040" progId="Equation.3">
              <p:embed/>
            </p:oleObj>
          </a:graphicData>
        </a:graphic>
      </p:graphicFrame>
      <p:graphicFrame>
        <p:nvGraphicFramePr>
          <p:cNvPr id="10243" name="Object 3"/>
          <p:cNvGraphicFramePr>
            <a:graphicFrameLocks noChangeAspect="1"/>
          </p:cNvGraphicFramePr>
          <p:nvPr/>
        </p:nvGraphicFramePr>
        <p:xfrm>
          <a:off x="6000760" y="4714884"/>
          <a:ext cx="2286016" cy="1571048"/>
        </p:xfrm>
        <a:graphic>
          <a:graphicData uri="http://schemas.openxmlformats.org/presentationml/2006/ole">
            <p:oleObj spid="_x0000_s10243" name="Equation" r:id="rId4" imgW="609480" imgH="419040" progId="Equation.3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5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1643042" y="4000504"/>
            <a:ext cx="3429024" cy="207170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15008" y="2143116"/>
            <a:ext cx="2857520" cy="107157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СВЯЗЬ  РАБОТЫ  И  ЭНЕРГИИ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Общая формула: </a:t>
            </a:r>
            <a:r>
              <a:rPr lang="ru-RU" sz="4000" b="1" dirty="0" smtClean="0">
                <a:solidFill>
                  <a:srgbClr val="C00000"/>
                </a:solidFill>
              </a:rPr>
              <a:t>А = Е</a:t>
            </a:r>
            <a:r>
              <a:rPr lang="ru-RU" sz="2000" b="1" dirty="0" smtClean="0">
                <a:solidFill>
                  <a:srgbClr val="C00000"/>
                </a:solidFill>
              </a:rPr>
              <a:t>2</a:t>
            </a:r>
            <a:r>
              <a:rPr lang="ru-RU" sz="4000" b="1" dirty="0" smtClean="0">
                <a:solidFill>
                  <a:srgbClr val="C00000"/>
                </a:solidFill>
              </a:rPr>
              <a:t> – Е</a:t>
            </a:r>
            <a:r>
              <a:rPr lang="ru-RU" sz="2000" b="1" dirty="0" smtClean="0">
                <a:solidFill>
                  <a:srgbClr val="C00000"/>
                </a:solidFill>
              </a:rPr>
              <a:t>1</a:t>
            </a:r>
          </a:p>
          <a:p>
            <a:r>
              <a:rPr lang="ru-RU" dirty="0" smtClean="0"/>
              <a:t>Для кинетической энергии:</a:t>
            </a:r>
          </a:p>
          <a:p>
            <a:endParaRPr lang="ru-RU" dirty="0" smtClean="0"/>
          </a:p>
          <a:p>
            <a:r>
              <a:rPr lang="ru-RU" dirty="0" smtClean="0"/>
              <a:t>Для потенциальной энергии:</a:t>
            </a:r>
          </a:p>
          <a:p>
            <a:pPr>
              <a:buNone/>
            </a:pPr>
            <a:r>
              <a:rPr lang="ru-RU" dirty="0" smtClean="0"/>
              <a:t>                </a:t>
            </a:r>
            <a:r>
              <a:rPr lang="en-US" b="1" dirty="0" smtClean="0">
                <a:solidFill>
                  <a:srgbClr val="C00000"/>
                </a:solidFill>
              </a:rPr>
              <a:t>A = mgh</a:t>
            </a:r>
            <a:r>
              <a:rPr lang="en-US" sz="1600" b="1" dirty="0" smtClean="0">
                <a:solidFill>
                  <a:srgbClr val="C00000"/>
                </a:solidFill>
              </a:rPr>
              <a:t>1</a:t>
            </a:r>
            <a:r>
              <a:rPr lang="en-US" b="1" dirty="0" smtClean="0">
                <a:solidFill>
                  <a:srgbClr val="C00000"/>
                </a:solidFill>
              </a:rPr>
              <a:t> – mgh</a:t>
            </a:r>
            <a:r>
              <a:rPr lang="en-US" sz="1600" b="1" dirty="0" smtClean="0">
                <a:solidFill>
                  <a:srgbClr val="C00000"/>
                </a:solidFill>
              </a:rPr>
              <a:t>2</a:t>
            </a:r>
            <a:r>
              <a:rPr lang="ru-RU" sz="1600" b="1" dirty="0" smtClean="0">
                <a:solidFill>
                  <a:srgbClr val="C00000"/>
                </a:solidFill>
              </a:rPr>
              <a:t>     </a:t>
            </a:r>
            <a:r>
              <a:rPr lang="en-US" sz="1600" b="1" dirty="0" smtClean="0">
                <a:solidFill>
                  <a:srgbClr val="C00000"/>
                </a:solidFill>
              </a:rPr>
              <a:t>   </a:t>
            </a:r>
            <a:r>
              <a:rPr lang="ru-RU" sz="1600" b="1" dirty="0" smtClean="0">
                <a:solidFill>
                  <a:srgbClr val="C00000"/>
                </a:solidFill>
              </a:rPr>
              <a:t> 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en-US" dirty="0" smtClean="0"/>
              <a:t>(</a:t>
            </a:r>
            <a:r>
              <a:rPr lang="ru-RU" dirty="0" smtClean="0"/>
              <a:t>при</a:t>
            </a:r>
            <a:r>
              <a:rPr lang="en-US" dirty="0" smtClean="0"/>
              <a:t> </a:t>
            </a:r>
            <a:r>
              <a:rPr lang="ru-RU" dirty="0" smtClean="0"/>
              <a:t> подъеме 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( при растяжении)</a:t>
            </a:r>
            <a:endParaRPr lang="en-US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11266" name="Object 2"/>
          <p:cNvGraphicFramePr>
            <a:graphicFrameLocks noChangeAspect="1"/>
          </p:cNvGraphicFramePr>
          <p:nvPr/>
        </p:nvGraphicFramePr>
        <p:xfrm>
          <a:off x="5786446" y="2071678"/>
          <a:ext cx="2573337" cy="1103313"/>
        </p:xfrm>
        <a:graphic>
          <a:graphicData uri="http://schemas.openxmlformats.org/presentationml/2006/ole">
            <p:oleObj spid="_x0000_s11266" name="Equation" r:id="rId3" imgW="977760" imgH="419040" progId="Equation.3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2071670" y="4857760"/>
          <a:ext cx="2571768" cy="1195329"/>
        </p:xfrm>
        <a:graphic>
          <a:graphicData uri="http://schemas.openxmlformats.org/presentationml/2006/ole">
            <p:oleObj spid="_x0000_s11267" name="Equation" r:id="rId4" imgW="901440" imgH="419040" progId="Equation.3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9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/>
              <a:t>Пуля </a:t>
            </a:r>
            <a:r>
              <a:rPr lang="ru-RU" sz="4000" b="1" i="1" dirty="0" smtClean="0">
                <a:solidFill>
                  <a:srgbClr val="0070C0"/>
                </a:solidFill>
              </a:rPr>
              <a:t>массой 6г</a:t>
            </a:r>
            <a:r>
              <a:rPr lang="ru-RU" sz="4000" i="1" dirty="0" smtClean="0"/>
              <a:t>, летящая со </a:t>
            </a:r>
            <a:r>
              <a:rPr lang="ru-RU" sz="4000" b="1" i="1" dirty="0" smtClean="0">
                <a:solidFill>
                  <a:srgbClr val="0070C0"/>
                </a:solidFill>
              </a:rPr>
              <a:t>скоростью 600м/с </a:t>
            </a:r>
            <a:r>
              <a:rPr lang="ru-RU" sz="4000" i="1" dirty="0" smtClean="0"/>
              <a:t>пробила доску толщиной </a:t>
            </a:r>
            <a:r>
              <a:rPr lang="ru-RU" sz="4000" b="1" i="1" dirty="0" smtClean="0">
                <a:solidFill>
                  <a:srgbClr val="0070C0"/>
                </a:solidFill>
              </a:rPr>
              <a:t>10см</a:t>
            </a:r>
            <a:r>
              <a:rPr lang="ru-RU" sz="4000" i="1" dirty="0" smtClean="0"/>
              <a:t>. После этого </a:t>
            </a:r>
            <a:r>
              <a:rPr lang="ru-RU" sz="4000" b="1" i="1" dirty="0" smtClean="0">
                <a:solidFill>
                  <a:srgbClr val="0070C0"/>
                </a:solidFill>
              </a:rPr>
              <a:t>скорость</a:t>
            </a:r>
            <a:r>
              <a:rPr lang="ru-RU" sz="4000" i="1" dirty="0" smtClean="0"/>
              <a:t> уменьшилась до </a:t>
            </a:r>
            <a:r>
              <a:rPr lang="ru-RU" sz="4000" b="1" i="1" dirty="0" smtClean="0">
                <a:solidFill>
                  <a:srgbClr val="0070C0"/>
                </a:solidFill>
              </a:rPr>
              <a:t>400м/с. </a:t>
            </a:r>
            <a:r>
              <a:rPr lang="ru-RU" sz="4000" i="1" dirty="0" smtClean="0"/>
              <a:t>Найти </a:t>
            </a:r>
            <a:r>
              <a:rPr lang="ru-RU" sz="4000" b="1" i="1" dirty="0" smtClean="0">
                <a:solidFill>
                  <a:srgbClr val="7030A0"/>
                </a:solidFill>
              </a:rPr>
              <a:t>силу</a:t>
            </a:r>
            <a:r>
              <a:rPr lang="ru-RU" sz="4000" i="1" dirty="0" smtClean="0"/>
              <a:t> сопротивления доски. </a:t>
            </a:r>
            <a:endParaRPr lang="ru-RU" sz="4000" i="1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3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5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Дано:           СИ                        Решение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 = 6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         0,006кг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v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600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м/с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v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400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м/с                    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s = 10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        0,1м             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F - 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3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821505" y="3607595"/>
            <a:ext cx="364333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2322497" y="3678239"/>
            <a:ext cx="364333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5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Дано:           СИ                        Решение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 = 6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         0,006кг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v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600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м/с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v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400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м/с                    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s = 10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        0,1м             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F - 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3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821505" y="3607595"/>
            <a:ext cx="364333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2322497" y="3678239"/>
            <a:ext cx="364333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290" name="Object 2"/>
          <p:cNvGraphicFramePr>
            <a:graphicFrameLocks noChangeAspect="1"/>
          </p:cNvGraphicFramePr>
          <p:nvPr/>
        </p:nvGraphicFramePr>
        <p:xfrm>
          <a:off x="4786314" y="2143116"/>
          <a:ext cx="2573337" cy="1103312"/>
        </p:xfrm>
        <a:graphic>
          <a:graphicData uri="http://schemas.openxmlformats.org/presentationml/2006/ole">
            <p:oleObj spid="_x0000_s13314" name="Equation" r:id="rId3" imgW="977760" imgH="419040" progId="Equation.3">
              <p:embed/>
            </p:oleObj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5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Дано:           СИ                        Решение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 = 6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          0,006кг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v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600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м/с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v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400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м/с                 А = 0,006/2(400² -600²)=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s = 10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        0,1м             = - 600Дж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F - 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3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821505" y="3607595"/>
            <a:ext cx="364333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2322497" y="3678239"/>
            <a:ext cx="364333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290" name="Object 2"/>
          <p:cNvGraphicFramePr>
            <a:graphicFrameLocks noChangeAspect="1"/>
          </p:cNvGraphicFramePr>
          <p:nvPr/>
        </p:nvGraphicFramePr>
        <p:xfrm>
          <a:off x="4786314" y="2143116"/>
          <a:ext cx="2573337" cy="1103312"/>
        </p:xfrm>
        <a:graphic>
          <a:graphicData uri="http://schemas.openxmlformats.org/presentationml/2006/ole">
            <p:oleObj spid="_x0000_s14338" name="Equation" r:id="rId3" imgW="977760" imgH="419040" progId="Equation.3">
              <p:embed/>
            </p:oleObj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5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Дано:           СИ                        Решение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 = 6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          0,006кг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v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600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м/с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v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400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м/с                А = 0,006/2(400² - 600²)=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s = 10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        0,1м             = - 600Дж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F - 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= - Fs      F = -A:s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3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821505" y="3607595"/>
            <a:ext cx="364333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2322497" y="3678239"/>
            <a:ext cx="364333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290" name="Object 2"/>
          <p:cNvGraphicFramePr>
            <a:graphicFrameLocks noChangeAspect="1"/>
          </p:cNvGraphicFramePr>
          <p:nvPr/>
        </p:nvGraphicFramePr>
        <p:xfrm>
          <a:off x="4786314" y="2143116"/>
          <a:ext cx="2573337" cy="1103312"/>
        </p:xfrm>
        <a:graphic>
          <a:graphicData uri="http://schemas.openxmlformats.org/presentationml/2006/ole">
            <p:oleObj spid="_x0000_s15362" name="Equation" r:id="rId3" imgW="977760" imgH="419040" progId="Equation.3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5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b="1" dirty="0" smtClean="0"/>
              <a:t>p = mv  </a:t>
            </a:r>
            <a:r>
              <a:rPr lang="ru-RU" b="1" dirty="0" smtClean="0">
                <a:solidFill>
                  <a:srgbClr val="FF0000"/>
                </a:solidFill>
              </a:rPr>
              <a:t>ИМПУЛЬС   ТЕЛА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Закон сохранения импульса</a:t>
            </a:r>
          </a:p>
          <a:p>
            <a:pPr>
              <a:buNone/>
            </a:pPr>
            <a:r>
              <a:rPr lang="ru-RU" dirty="0" smtClean="0"/>
              <a:t>   а)</a:t>
            </a:r>
            <a:r>
              <a:rPr lang="ru-RU" b="1" dirty="0" smtClean="0"/>
              <a:t> </a:t>
            </a:r>
            <a:r>
              <a:rPr lang="ru-RU" dirty="0" smtClean="0"/>
              <a:t>оба движутся, </a:t>
            </a:r>
            <a:r>
              <a:rPr lang="ru-RU" b="1" dirty="0" smtClean="0"/>
              <a:t>«-» </a:t>
            </a:r>
            <a:r>
              <a:rPr lang="ru-RU" dirty="0" smtClean="0"/>
              <a:t>-навстречу</a:t>
            </a: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       </a:t>
            </a:r>
            <a:r>
              <a:rPr lang="en-US" b="1" i="1" dirty="0" smtClean="0">
                <a:solidFill>
                  <a:srgbClr val="C00000"/>
                </a:solidFill>
              </a:rPr>
              <a:t>m</a:t>
            </a:r>
            <a:r>
              <a:rPr lang="en-US" sz="1600" b="1" i="1" dirty="0" smtClean="0">
                <a:solidFill>
                  <a:srgbClr val="C00000"/>
                </a:solidFill>
              </a:rPr>
              <a:t>1</a:t>
            </a:r>
            <a:r>
              <a:rPr lang="en-US" b="1" i="1" dirty="0" smtClean="0">
                <a:solidFill>
                  <a:srgbClr val="C00000"/>
                </a:solidFill>
              </a:rPr>
              <a:t>v</a:t>
            </a:r>
            <a:r>
              <a:rPr lang="en-US" sz="1600" b="1" i="1" dirty="0" smtClean="0">
                <a:solidFill>
                  <a:srgbClr val="C00000"/>
                </a:solidFill>
              </a:rPr>
              <a:t>1</a:t>
            </a:r>
            <a:r>
              <a:rPr lang="en-US" b="1" i="1" dirty="0" smtClean="0">
                <a:solidFill>
                  <a:srgbClr val="C00000"/>
                </a:solidFill>
              </a:rPr>
              <a:t> ± m</a:t>
            </a:r>
            <a:r>
              <a:rPr lang="en-US" sz="1600" b="1" i="1" dirty="0" smtClean="0">
                <a:solidFill>
                  <a:srgbClr val="C00000"/>
                </a:solidFill>
              </a:rPr>
              <a:t>2</a:t>
            </a:r>
            <a:r>
              <a:rPr lang="en-US" b="1" i="1" dirty="0" smtClean="0">
                <a:solidFill>
                  <a:srgbClr val="C00000"/>
                </a:solidFill>
              </a:rPr>
              <a:t>v</a:t>
            </a:r>
            <a:r>
              <a:rPr lang="en-US" sz="1600" b="1" i="1" dirty="0" smtClean="0">
                <a:solidFill>
                  <a:srgbClr val="C00000"/>
                </a:solidFill>
              </a:rPr>
              <a:t>2</a:t>
            </a:r>
            <a:r>
              <a:rPr lang="en-US" b="1" i="1" dirty="0" smtClean="0">
                <a:solidFill>
                  <a:srgbClr val="C00000"/>
                </a:solidFill>
              </a:rPr>
              <a:t> = </a:t>
            </a:r>
            <a:r>
              <a:rPr lang="ru-RU" b="1" i="1" dirty="0" smtClean="0">
                <a:solidFill>
                  <a:srgbClr val="C00000"/>
                </a:solidFill>
              </a:rPr>
              <a:t>(</a:t>
            </a:r>
            <a:r>
              <a:rPr lang="en-US" b="1" i="1" dirty="0" smtClean="0">
                <a:solidFill>
                  <a:srgbClr val="C00000"/>
                </a:solidFill>
              </a:rPr>
              <a:t>m</a:t>
            </a:r>
            <a:r>
              <a:rPr lang="en-US" sz="1600" b="1" i="1" dirty="0" smtClean="0">
                <a:solidFill>
                  <a:srgbClr val="C00000"/>
                </a:solidFill>
              </a:rPr>
              <a:t>1</a:t>
            </a:r>
            <a:r>
              <a:rPr lang="en-US" b="1" i="1" dirty="0" smtClean="0">
                <a:solidFill>
                  <a:srgbClr val="C00000"/>
                </a:solidFill>
              </a:rPr>
              <a:t> + m</a:t>
            </a:r>
            <a:r>
              <a:rPr lang="en-US" sz="1600" b="1" i="1" dirty="0" smtClean="0">
                <a:solidFill>
                  <a:srgbClr val="C00000"/>
                </a:solidFill>
              </a:rPr>
              <a:t>2</a:t>
            </a:r>
            <a:r>
              <a:rPr lang="ru-RU" sz="1600" b="1" i="1" dirty="0" smtClean="0">
                <a:solidFill>
                  <a:srgbClr val="C00000"/>
                </a:solidFill>
              </a:rPr>
              <a:t> </a:t>
            </a:r>
            <a:r>
              <a:rPr lang="ru-RU" b="1" i="1" dirty="0" smtClean="0">
                <a:solidFill>
                  <a:srgbClr val="C00000"/>
                </a:solidFill>
              </a:rPr>
              <a:t>)</a:t>
            </a:r>
            <a:r>
              <a:rPr lang="en-US" b="1" i="1" dirty="0" smtClean="0">
                <a:solidFill>
                  <a:srgbClr val="C00000"/>
                </a:solidFill>
              </a:rPr>
              <a:t>u</a:t>
            </a:r>
            <a:endParaRPr lang="ru-RU" b="1" i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   </a:t>
            </a:r>
            <a:r>
              <a:rPr lang="ru-RU" dirty="0" smtClean="0"/>
              <a:t>б) одно тело покоится</a:t>
            </a: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        </a:t>
            </a:r>
            <a:r>
              <a:rPr lang="en-US" b="1" i="1" dirty="0" smtClean="0">
                <a:solidFill>
                  <a:srgbClr val="C00000"/>
                </a:solidFill>
              </a:rPr>
              <a:t>m</a:t>
            </a:r>
            <a:r>
              <a:rPr lang="en-US" sz="1600" b="1" i="1" dirty="0" smtClean="0">
                <a:solidFill>
                  <a:srgbClr val="C00000"/>
                </a:solidFill>
              </a:rPr>
              <a:t>1</a:t>
            </a:r>
            <a:r>
              <a:rPr lang="en-US" b="1" i="1" dirty="0" smtClean="0">
                <a:solidFill>
                  <a:srgbClr val="C00000"/>
                </a:solidFill>
              </a:rPr>
              <a:t>v</a:t>
            </a:r>
            <a:r>
              <a:rPr lang="en-US" sz="1600" b="1" i="1" dirty="0" smtClean="0">
                <a:solidFill>
                  <a:srgbClr val="C00000"/>
                </a:solidFill>
              </a:rPr>
              <a:t>1</a:t>
            </a:r>
            <a:r>
              <a:rPr lang="en-US" b="1" i="1" dirty="0" smtClean="0">
                <a:solidFill>
                  <a:srgbClr val="C00000"/>
                </a:solidFill>
              </a:rPr>
              <a:t> = </a:t>
            </a:r>
            <a:r>
              <a:rPr lang="ru-RU" b="1" i="1" dirty="0" smtClean="0">
                <a:solidFill>
                  <a:srgbClr val="C00000"/>
                </a:solidFill>
              </a:rPr>
              <a:t>(</a:t>
            </a:r>
            <a:r>
              <a:rPr lang="en-US" b="1" i="1" dirty="0" smtClean="0">
                <a:solidFill>
                  <a:srgbClr val="C00000"/>
                </a:solidFill>
              </a:rPr>
              <a:t>m</a:t>
            </a:r>
            <a:r>
              <a:rPr lang="en-US" sz="1600" b="1" i="1" dirty="0" smtClean="0">
                <a:solidFill>
                  <a:srgbClr val="C00000"/>
                </a:solidFill>
              </a:rPr>
              <a:t>1</a:t>
            </a:r>
            <a:r>
              <a:rPr lang="en-US" b="1" i="1" dirty="0" smtClean="0">
                <a:solidFill>
                  <a:srgbClr val="C00000"/>
                </a:solidFill>
              </a:rPr>
              <a:t> + m</a:t>
            </a:r>
            <a:r>
              <a:rPr lang="en-US" sz="1600" b="1" i="1" dirty="0" smtClean="0">
                <a:solidFill>
                  <a:srgbClr val="C00000"/>
                </a:solidFill>
              </a:rPr>
              <a:t>2</a:t>
            </a:r>
            <a:r>
              <a:rPr lang="ru-RU" sz="1600" b="1" i="1" dirty="0" smtClean="0">
                <a:solidFill>
                  <a:srgbClr val="C00000"/>
                </a:solidFill>
              </a:rPr>
              <a:t> </a:t>
            </a:r>
            <a:r>
              <a:rPr lang="ru-RU" b="1" i="1" dirty="0" smtClean="0">
                <a:solidFill>
                  <a:srgbClr val="C00000"/>
                </a:solidFill>
              </a:rPr>
              <a:t>)</a:t>
            </a:r>
            <a:r>
              <a:rPr lang="en-US" b="1" i="1" dirty="0" smtClean="0">
                <a:solidFill>
                  <a:srgbClr val="C00000"/>
                </a:solidFill>
              </a:rPr>
              <a:t>u</a:t>
            </a:r>
            <a:endParaRPr lang="ru-RU" b="1" i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    </a:t>
            </a:r>
            <a:r>
              <a:rPr lang="ru-RU" dirty="0" smtClean="0"/>
              <a:t>в) реактивное движение (выстрел)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         </a:t>
            </a:r>
            <a:r>
              <a:rPr lang="en-US" b="1" i="1" dirty="0" smtClean="0">
                <a:solidFill>
                  <a:srgbClr val="C00000"/>
                </a:solidFill>
              </a:rPr>
              <a:t>m</a:t>
            </a:r>
            <a:r>
              <a:rPr lang="en-US" sz="1600" b="1" i="1" dirty="0" smtClean="0">
                <a:solidFill>
                  <a:srgbClr val="C00000"/>
                </a:solidFill>
              </a:rPr>
              <a:t>1</a:t>
            </a:r>
            <a:r>
              <a:rPr lang="en-US" b="1" i="1" dirty="0" smtClean="0">
                <a:solidFill>
                  <a:srgbClr val="C00000"/>
                </a:solidFill>
              </a:rPr>
              <a:t>v</a:t>
            </a:r>
            <a:r>
              <a:rPr lang="en-US" sz="1600" b="1" i="1" dirty="0" smtClean="0">
                <a:solidFill>
                  <a:srgbClr val="C00000"/>
                </a:solidFill>
              </a:rPr>
              <a:t>1</a:t>
            </a:r>
            <a:r>
              <a:rPr lang="en-US" b="1" i="1" dirty="0" smtClean="0">
                <a:solidFill>
                  <a:srgbClr val="C00000"/>
                </a:solidFill>
              </a:rPr>
              <a:t> = m</a:t>
            </a:r>
            <a:r>
              <a:rPr lang="en-US" sz="1600" b="1" i="1" dirty="0" smtClean="0">
                <a:solidFill>
                  <a:srgbClr val="C00000"/>
                </a:solidFill>
              </a:rPr>
              <a:t>2</a:t>
            </a:r>
            <a:r>
              <a:rPr lang="en-US" b="1" i="1" dirty="0" smtClean="0">
                <a:solidFill>
                  <a:srgbClr val="C00000"/>
                </a:solidFill>
              </a:rPr>
              <a:t>v</a:t>
            </a:r>
            <a:r>
              <a:rPr lang="en-US" sz="1600" b="1" i="1" dirty="0" smtClean="0">
                <a:solidFill>
                  <a:srgbClr val="C00000"/>
                </a:solidFill>
              </a:rPr>
              <a:t>2</a:t>
            </a:r>
            <a:r>
              <a:rPr lang="en-US" b="1" i="1" dirty="0" smtClean="0">
                <a:solidFill>
                  <a:srgbClr val="C00000"/>
                </a:solidFill>
              </a:rPr>
              <a:t>          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5643570" y="2500306"/>
          <a:ext cx="2426790" cy="1071570"/>
        </p:xfrm>
        <a:graphic>
          <a:graphicData uri="http://schemas.openxmlformats.org/presentationml/2006/ole">
            <p:oleObj spid="_x0000_s1026" name="Equation" r:id="rId3" imgW="977760" imgH="431640" progId="Equation.3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5500694" y="3643314"/>
          <a:ext cx="1928826" cy="1093002"/>
        </p:xfrm>
        <a:graphic>
          <a:graphicData uri="http://schemas.openxmlformats.org/presentationml/2006/ole">
            <p:oleObj spid="_x0000_s1027" name="Equation" r:id="rId4" imgW="761760" imgH="431640" progId="Equation.3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4357686" y="4889039"/>
          <a:ext cx="4000528" cy="1114902"/>
        </p:xfrm>
        <a:graphic>
          <a:graphicData uri="http://schemas.openxmlformats.org/presentationml/2006/ole">
            <p:oleObj spid="_x0000_s1028" name="Equation" r:id="rId5" imgW="154908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5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Дано:           СИ                        Решение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 = 6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           0,006кг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v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600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м/с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v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400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м/с                   А = 0,006/2(400² - 600²)=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s = 10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        0,1м             = - 600Дж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F - 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= - Fs      F = -A:s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                     F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= 600:0,1 = 6000Н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Ответ: 6кН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3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821505" y="3607595"/>
            <a:ext cx="364333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2322497" y="3678239"/>
            <a:ext cx="364333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290" name="Object 2"/>
          <p:cNvGraphicFramePr>
            <a:graphicFrameLocks noChangeAspect="1"/>
          </p:cNvGraphicFramePr>
          <p:nvPr/>
        </p:nvGraphicFramePr>
        <p:xfrm>
          <a:off x="4786314" y="2143116"/>
          <a:ext cx="2573337" cy="1103312"/>
        </p:xfrm>
        <a:graphic>
          <a:graphicData uri="http://schemas.openxmlformats.org/presentationml/2006/ole">
            <p:oleObj spid="_x0000_s16386" name="Equation" r:id="rId3" imgW="977760" imgH="419040" progId="Equation.3">
              <p:embed/>
            </p:oleObj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8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</a:rPr>
              <a:t>Мощность</a:t>
            </a:r>
            <a:r>
              <a:rPr lang="ru-RU" sz="3600" i="1" dirty="0" smtClean="0"/>
              <a:t> мотора автомобиля </a:t>
            </a:r>
            <a:r>
              <a:rPr lang="ru-RU" sz="3600" b="1" i="1" dirty="0" smtClean="0">
                <a:solidFill>
                  <a:srgbClr val="0070C0"/>
                </a:solidFill>
              </a:rPr>
              <a:t>6кВт</a:t>
            </a:r>
            <a:r>
              <a:rPr lang="ru-RU" sz="3600" i="1" dirty="0" smtClean="0"/>
              <a:t>. Какова</a:t>
            </a:r>
            <a:r>
              <a:rPr lang="ru-RU" sz="3600" b="1" i="1" dirty="0" smtClean="0">
                <a:solidFill>
                  <a:srgbClr val="7030A0"/>
                </a:solidFill>
              </a:rPr>
              <a:t> сила тяги</a:t>
            </a:r>
            <a:r>
              <a:rPr lang="ru-RU" sz="3600" i="1" dirty="0" smtClean="0"/>
              <a:t> мотора, если </a:t>
            </a:r>
            <a:r>
              <a:rPr lang="ru-RU" sz="3600" b="1" i="1" dirty="0" smtClean="0">
                <a:solidFill>
                  <a:srgbClr val="0070C0"/>
                </a:solidFill>
              </a:rPr>
              <a:t>расстояние 900м </a:t>
            </a:r>
            <a:r>
              <a:rPr lang="ru-RU" sz="3600" i="1" dirty="0" smtClean="0"/>
              <a:t>он преодолевает за </a:t>
            </a:r>
            <a:r>
              <a:rPr lang="ru-RU" sz="3600" b="1" i="1" dirty="0" smtClean="0">
                <a:solidFill>
                  <a:srgbClr val="0070C0"/>
                </a:solidFill>
              </a:rPr>
              <a:t>1,5мин</a:t>
            </a:r>
            <a:r>
              <a:rPr lang="ru-RU" sz="3600" i="1" dirty="0" smtClean="0"/>
              <a:t>?</a:t>
            </a:r>
            <a:endParaRPr lang="ru-RU" sz="3600" i="1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4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5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Дано:           СИ                            Решение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N = 6</a:t>
            </a:r>
            <a:r>
              <a:rPr lang="ru-RU" dirty="0" smtClean="0"/>
              <a:t>кВт      6000Вт </a:t>
            </a:r>
            <a:r>
              <a:rPr lang="en-US" dirty="0" smtClean="0"/>
              <a:t>   </a:t>
            </a:r>
            <a:r>
              <a:rPr lang="ru-RU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s = 900</a:t>
            </a:r>
            <a:r>
              <a:rPr lang="ru-RU" dirty="0" smtClean="0"/>
              <a:t>м</a:t>
            </a:r>
            <a:r>
              <a:rPr lang="en-US" dirty="0" smtClean="0"/>
              <a:t>                      </a:t>
            </a:r>
            <a:r>
              <a:rPr lang="ru-RU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t = 1,5</a:t>
            </a:r>
            <a:r>
              <a:rPr lang="ru-RU" dirty="0" smtClean="0"/>
              <a:t>мин  90с            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F - ?                               </a:t>
            </a:r>
            <a:r>
              <a:rPr lang="ru-RU" dirty="0" smtClean="0"/>
              <a:t>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4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1107257" y="3464719"/>
            <a:ext cx="321471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2464579" y="3393281"/>
            <a:ext cx="321471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Дано:           СИ                            Решение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N = 6</a:t>
            </a:r>
            <a:r>
              <a:rPr lang="ru-RU" dirty="0" smtClean="0"/>
              <a:t>кВт      6000Вт </a:t>
            </a:r>
            <a:r>
              <a:rPr lang="en-US" dirty="0" smtClean="0"/>
              <a:t>   A = Fs       A = Nt</a:t>
            </a:r>
          </a:p>
          <a:p>
            <a:pPr>
              <a:buNone/>
            </a:pPr>
            <a:r>
              <a:rPr lang="en-US" dirty="0" smtClean="0"/>
              <a:t>    s = 900</a:t>
            </a:r>
            <a:r>
              <a:rPr lang="ru-RU" dirty="0" smtClean="0"/>
              <a:t>м</a:t>
            </a:r>
            <a:r>
              <a:rPr lang="en-US" dirty="0" smtClean="0"/>
              <a:t>                      </a:t>
            </a:r>
            <a:r>
              <a:rPr lang="ru-RU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t = 1,5</a:t>
            </a:r>
            <a:r>
              <a:rPr lang="ru-RU" dirty="0" smtClean="0"/>
              <a:t>мин  90с            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F - ?                               </a:t>
            </a:r>
            <a:r>
              <a:rPr lang="ru-RU" dirty="0" smtClean="0"/>
              <a:t>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4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1107257" y="3464719"/>
            <a:ext cx="321471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2464579" y="3393281"/>
            <a:ext cx="321471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5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Дано:           СИ                            Решение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N = 6</a:t>
            </a:r>
            <a:r>
              <a:rPr lang="ru-RU" dirty="0" smtClean="0"/>
              <a:t>кВт      6000Вт </a:t>
            </a:r>
            <a:r>
              <a:rPr lang="en-US" dirty="0" smtClean="0"/>
              <a:t>   A = Fs       A = Nt</a:t>
            </a:r>
          </a:p>
          <a:p>
            <a:pPr>
              <a:buNone/>
            </a:pPr>
            <a:r>
              <a:rPr lang="en-US" dirty="0" smtClean="0"/>
              <a:t>    s = 900</a:t>
            </a:r>
            <a:r>
              <a:rPr lang="ru-RU" dirty="0" smtClean="0"/>
              <a:t>м</a:t>
            </a:r>
            <a:r>
              <a:rPr lang="en-US" dirty="0" smtClean="0"/>
              <a:t>                      A = 6000</a:t>
            </a:r>
            <a:r>
              <a:rPr lang="en-US" dirty="0" smtClean="0">
                <a:latin typeface="Times New Roman"/>
                <a:cs typeface="Times New Roman"/>
              </a:rPr>
              <a:t>·90 = 540000</a:t>
            </a:r>
            <a:r>
              <a:rPr lang="ru-RU" dirty="0" smtClean="0">
                <a:latin typeface="Times New Roman"/>
                <a:cs typeface="Times New Roman"/>
              </a:rPr>
              <a:t>Дж</a:t>
            </a:r>
            <a:r>
              <a:rPr lang="en-US" dirty="0" smtClean="0"/>
              <a:t>               </a:t>
            </a:r>
          </a:p>
          <a:p>
            <a:pPr>
              <a:buNone/>
            </a:pPr>
            <a:r>
              <a:rPr lang="en-US" dirty="0" smtClean="0"/>
              <a:t>    t = 1,5</a:t>
            </a:r>
            <a:r>
              <a:rPr lang="ru-RU" dirty="0" smtClean="0"/>
              <a:t>мин  90с            </a:t>
            </a:r>
            <a:r>
              <a:rPr lang="en-US" dirty="0" smtClean="0"/>
              <a:t>F = A:s</a:t>
            </a:r>
          </a:p>
          <a:p>
            <a:pPr>
              <a:buNone/>
            </a:pPr>
            <a:r>
              <a:rPr lang="en-US" dirty="0" smtClean="0"/>
              <a:t>    F - ?                               F = 540000:900 = </a:t>
            </a:r>
            <a:r>
              <a:rPr lang="en-US" dirty="0" smtClean="0"/>
              <a:t>600</a:t>
            </a:r>
            <a:r>
              <a:rPr lang="ru-RU" dirty="0" smtClean="0"/>
              <a:t>Н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</a:t>
            </a:r>
            <a:r>
              <a:rPr lang="ru-RU" dirty="0" smtClean="0">
                <a:solidFill>
                  <a:srgbClr val="FF0000"/>
                </a:solidFill>
              </a:rPr>
              <a:t>Ответ: </a:t>
            </a:r>
            <a:r>
              <a:rPr lang="ru-RU" dirty="0" smtClean="0">
                <a:solidFill>
                  <a:srgbClr val="FF0000"/>
                </a:solidFill>
              </a:rPr>
              <a:t>600Н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4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1107257" y="3464719"/>
            <a:ext cx="321471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2464579" y="3393281"/>
            <a:ext cx="321471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/>
              <a:t>Пружинное ружье выстреливает шариком </a:t>
            </a:r>
            <a:r>
              <a:rPr lang="ru-RU" sz="4000" b="1" i="1" dirty="0" smtClean="0">
                <a:solidFill>
                  <a:srgbClr val="0070C0"/>
                </a:solidFill>
              </a:rPr>
              <a:t>массы 0,02кг</a:t>
            </a:r>
            <a:r>
              <a:rPr lang="ru-RU" sz="4000" i="1" dirty="0" smtClean="0"/>
              <a:t>. На какую </a:t>
            </a:r>
            <a:r>
              <a:rPr lang="ru-RU" sz="4000" b="1" i="1" dirty="0" smtClean="0">
                <a:solidFill>
                  <a:srgbClr val="7030A0"/>
                </a:solidFill>
              </a:rPr>
              <a:t>высоту </a:t>
            </a:r>
            <a:r>
              <a:rPr lang="ru-RU" sz="4000" i="1" dirty="0" smtClean="0"/>
              <a:t>поднимется шарик, если пружина сжата на</a:t>
            </a:r>
            <a:r>
              <a:rPr lang="ru-RU" sz="4000" b="1" i="1" dirty="0" smtClean="0">
                <a:solidFill>
                  <a:srgbClr val="0070C0"/>
                </a:solidFill>
              </a:rPr>
              <a:t> 6см</a:t>
            </a:r>
            <a:r>
              <a:rPr lang="ru-RU" sz="4000" i="1" dirty="0" smtClean="0"/>
              <a:t>, а </a:t>
            </a:r>
            <a:r>
              <a:rPr lang="ru-RU" sz="4000" b="1" i="1" dirty="0" smtClean="0">
                <a:solidFill>
                  <a:srgbClr val="0070C0"/>
                </a:solidFill>
              </a:rPr>
              <a:t>жесткость</a:t>
            </a:r>
            <a:r>
              <a:rPr lang="ru-RU" sz="4000" i="1" dirty="0" smtClean="0"/>
              <a:t> равна </a:t>
            </a:r>
            <a:r>
              <a:rPr lang="ru-RU" sz="4000" b="1" i="1" dirty="0" smtClean="0">
                <a:solidFill>
                  <a:srgbClr val="0070C0"/>
                </a:solidFill>
              </a:rPr>
              <a:t>500Н/м</a:t>
            </a:r>
            <a:r>
              <a:rPr lang="ru-RU" sz="4000" i="1" dirty="0" smtClean="0"/>
              <a:t>?</a:t>
            </a:r>
            <a:endParaRPr lang="ru-RU" sz="4000" i="1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5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5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Дано:                СИ                Решение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m = 0,02</a:t>
            </a:r>
            <a:r>
              <a:rPr lang="ru-RU" dirty="0" smtClean="0"/>
              <a:t>кг                   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x = 6</a:t>
            </a:r>
            <a:r>
              <a:rPr lang="ru-RU" dirty="0" smtClean="0"/>
              <a:t>см        0,06м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k = 500</a:t>
            </a:r>
            <a:r>
              <a:rPr lang="ru-RU" dirty="0" smtClean="0"/>
              <a:t>Н/м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h - ?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5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1429522" y="3071016"/>
            <a:ext cx="2714644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2715406" y="3071016"/>
            <a:ext cx="2428892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5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Дано:                СИ                Решение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m = 0,02</a:t>
            </a:r>
            <a:r>
              <a:rPr lang="ru-RU" dirty="0" smtClean="0"/>
              <a:t>кг                   Е</a:t>
            </a:r>
            <a:r>
              <a:rPr lang="ru-RU" sz="1600" dirty="0" smtClean="0"/>
              <a:t>Р1 </a:t>
            </a:r>
            <a:r>
              <a:rPr lang="ru-RU" dirty="0" smtClean="0"/>
              <a:t>= Е</a:t>
            </a:r>
            <a:r>
              <a:rPr lang="ru-RU" sz="1600" dirty="0" smtClean="0"/>
              <a:t>Р2</a:t>
            </a:r>
            <a:r>
              <a:rPr lang="ru-RU" dirty="0" smtClean="0"/>
              <a:t>  закон сохр. энер            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x = 6</a:t>
            </a:r>
            <a:r>
              <a:rPr lang="ru-RU" dirty="0" smtClean="0"/>
              <a:t>см        0,06м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k = 500</a:t>
            </a:r>
            <a:r>
              <a:rPr lang="ru-RU" dirty="0" smtClean="0"/>
              <a:t>Н/м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h - ?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5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1429522" y="3071016"/>
            <a:ext cx="2714644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2715406" y="3071016"/>
            <a:ext cx="2428892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4572000" y="3000372"/>
          <a:ext cx="1778010" cy="1066806"/>
        </p:xfrm>
        <a:graphic>
          <a:graphicData uri="http://schemas.openxmlformats.org/presentationml/2006/ole">
            <p:oleObj spid="_x0000_s33794" name="Equation" r:id="rId3" imgW="698400" imgH="419040" progId="Equation.3">
              <p:embed/>
            </p:oleObj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5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Дано:                СИ                Решение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m = 0,02</a:t>
            </a:r>
            <a:r>
              <a:rPr lang="ru-RU" dirty="0" smtClean="0"/>
              <a:t>кг                   Е</a:t>
            </a:r>
            <a:r>
              <a:rPr lang="ru-RU" sz="1600" dirty="0" smtClean="0"/>
              <a:t>Р1 </a:t>
            </a:r>
            <a:r>
              <a:rPr lang="ru-RU" dirty="0" smtClean="0"/>
              <a:t>= Е</a:t>
            </a:r>
            <a:r>
              <a:rPr lang="ru-RU" sz="1600" dirty="0" smtClean="0"/>
              <a:t>Р2</a:t>
            </a:r>
            <a:r>
              <a:rPr lang="ru-RU" dirty="0" smtClean="0"/>
              <a:t>  закон сохр. энер            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x = 6</a:t>
            </a:r>
            <a:r>
              <a:rPr lang="ru-RU" dirty="0" smtClean="0"/>
              <a:t>см        0,06м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k = 500</a:t>
            </a:r>
            <a:r>
              <a:rPr lang="ru-RU" dirty="0" smtClean="0"/>
              <a:t>Н/м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h - ?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</a:t>
            </a:r>
            <a:r>
              <a:rPr lang="ru-RU" dirty="0" smtClean="0">
                <a:solidFill>
                  <a:srgbClr val="FF0000"/>
                </a:solidFill>
              </a:rPr>
              <a:t>Ответ: 4,5м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5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1429522" y="3071016"/>
            <a:ext cx="2714644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2715406" y="3071016"/>
            <a:ext cx="2428892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4572000" y="3000372"/>
          <a:ext cx="1778010" cy="1066806"/>
        </p:xfrm>
        <a:graphic>
          <a:graphicData uri="http://schemas.openxmlformats.org/presentationml/2006/ole">
            <p:oleObj spid="_x0000_s34818" name="Equation" r:id="rId3" imgW="698400" imgH="419040" progId="Equation.3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3143240" y="4286256"/>
          <a:ext cx="5387975" cy="1128713"/>
        </p:xfrm>
        <a:graphic>
          <a:graphicData uri="http://schemas.openxmlformats.org/presentationml/2006/ole">
            <p:oleObj spid="_x0000_s34819" name="Equation" r:id="rId4" imgW="2120760" imgH="444240" progId="Equation.3">
              <p:embed/>
            </p:oleObj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8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/>
              <a:t>С какой начальной </a:t>
            </a:r>
            <a:r>
              <a:rPr lang="ru-RU" sz="4000" b="1" i="1" dirty="0" smtClean="0">
                <a:solidFill>
                  <a:srgbClr val="7030A0"/>
                </a:solidFill>
              </a:rPr>
              <a:t>скоростью</a:t>
            </a:r>
            <a:r>
              <a:rPr lang="ru-RU" sz="4000" i="1" dirty="0" smtClean="0"/>
              <a:t> надо бросить вниз мяч </a:t>
            </a:r>
            <a:r>
              <a:rPr lang="ru-RU" sz="4000" b="1" i="1" dirty="0" smtClean="0">
                <a:solidFill>
                  <a:srgbClr val="0070C0"/>
                </a:solidFill>
              </a:rPr>
              <a:t>массой 400г </a:t>
            </a:r>
            <a:r>
              <a:rPr lang="ru-RU" sz="4000" i="1" dirty="0" smtClean="0"/>
              <a:t>с </a:t>
            </a:r>
            <a:r>
              <a:rPr lang="ru-RU" sz="4000" b="1" i="1" dirty="0" smtClean="0">
                <a:solidFill>
                  <a:srgbClr val="0070C0"/>
                </a:solidFill>
              </a:rPr>
              <a:t>высоты 2,5м</a:t>
            </a:r>
            <a:r>
              <a:rPr lang="ru-RU" sz="4000" i="1" dirty="0" smtClean="0"/>
              <a:t>, чтобы он подпрыгнул на </a:t>
            </a:r>
            <a:r>
              <a:rPr lang="ru-RU" sz="4000" b="1" i="1" dirty="0" smtClean="0">
                <a:solidFill>
                  <a:srgbClr val="0070C0"/>
                </a:solidFill>
              </a:rPr>
              <a:t>высоту 4м</a:t>
            </a:r>
            <a:r>
              <a:rPr lang="ru-RU" sz="4000" i="1" dirty="0" smtClean="0"/>
              <a:t>.? Считать удар о землю абсолютно упругим.</a:t>
            </a:r>
            <a:endParaRPr lang="ru-RU" sz="4000" i="1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6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i="1" dirty="0" smtClean="0"/>
              <a:t>1. Белка </a:t>
            </a:r>
            <a:r>
              <a:rPr lang="ru-RU" sz="3600" b="1" i="1" dirty="0" smtClean="0">
                <a:solidFill>
                  <a:srgbClr val="0070C0"/>
                </a:solidFill>
              </a:rPr>
              <a:t>массой 400г</a:t>
            </a:r>
            <a:r>
              <a:rPr lang="ru-RU" sz="3600" i="1" dirty="0" smtClean="0"/>
              <a:t>, сидящая на гладкой поверхности, ловит зубами орех </a:t>
            </a:r>
            <a:r>
              <a:rPr lang="ru-RU" sz="3600" b="1" i="1" dirty="0" smtClean="0">
                <a:solidFill>
                  <a:srgbClr val="0070C0"/>
                </a:solidFill>
              </a:rPr>
              <a:t>массой 50г</a:t>
            </a:r>
            <a:r>
              <a:rPr lang="ru-RU" sz="3600" i="1" dirty="0" smtClean="0"/>
              <a:t>, летящий со </a:t>
            </a:r>
            <a:r>
              <a:rPr lang="ru-RU" sz="3600" b="1" i="1" dirty="0" smtClean="0">
                <a:solidFill>
                  <a:srgbClr val="0070C0"/>
                </a:solidFill>
              </a:rPr>
              <a:t>скоростью 9м/с</a:t>
            </a:r>
            <a:r>
              <a:rPr lang="ru-RU" sz="3600" i="1" dirty="0" smtClean="0"/>
              <a:t>. С какой </a:t>
            </a:r>
            <a:r>
              <a:rPr lang="ru-RU" sz="3600" b="1" i="1" dirty="0" smtClean="0">
                <a:solidFill>
                  <a:srgbClr val="7030A0"/>
                </a:solidFill>
              </a:rPr>
              <a:t>скоростью</a:t>
            </a:r>
            <a:r>
              <a:rPr lang="ru-RU" sz="3600" i="1" dirty="0" smtClean="0"/>
              <a:t> будет скользить белка, после того, как поймает орех?  </a:t>
            </a:r>
            <a:endParaRPr lang="ru-RU" sz="3600" i="1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8632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Дано:         СИ                     Решение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m = 400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   0,4кг     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h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2,5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h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4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v - 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6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964381" y="3321843"/>
            <a:ext cx="292895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2178827" y="3321843"/>
            <a:ext cx="2786082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5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8632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Дано:         СИ                     Решение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m = 400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   0,4кг     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+Е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= 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(ЗСЭ)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h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2,5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h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4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v - 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6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964381" y="3321843"/>
            <a:ext cx="292895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2178827" y="3321843"/>
            <a:ext cx="2786082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5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8632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Дано:         СИ                     Решение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m = 400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   0,4кг     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+Е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= 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(ЗСЭ)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h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2,5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h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4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v - 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6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964381" y="3321843"/>
            <a:ext cx="292895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2178827" y="3321843"/>
            <a:ext cx="2786082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4000496" y="2571744"/>
          <a:ext cx="3311256" cy="1138244"/>
        </p:xfrm>
        <a:graphic>
          <a:graphicData uri="http://schemas.openxmlformats.org/presentationml/2006/ole">
            <p:oleObj spid="_x0000_s37890" name="Equation" r:id="rId3" imgW="1218960" imgH="419040" progId="Equation.3">
              <p:embed/>
            </p:oleObj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8632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Дано:         СИ                     Решение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m = 400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   0,4кг     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+Е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= 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(ЗСЭ)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h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2,5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h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4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v - 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6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964381" y="3321843"/>
            <a:ext cx="292895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2178827" y="3321843"/>
            <a:ext cx="2786082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4000496" y="2571744"/>
          <a:ext cx="3311256" cy="1138244"/>
        </p:xfrm>
        <a:graphic>
          <a:graphicData uri="http://schemas.openxmlformats.org/presentationml/2006/ole">
            <p:oleObj spid="_x0000_s38914" name="Equation" r:id="rId3" imgW="1218960" imgH="419040" progId="Equation.3">
              <p:embed/>
            </p:oleObj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4000496" y="3500438"/>
          <a:ext cx="3989006" cy="1166596"/>
        </p:xfrm>
        <a:graphic>
          <a:graphicData uri="http://schemas.openxmlformats.org/presentationml/2006/ole">
            <p:oleObj spid="_x0000_s38915" name="Equation" r:id="rId4" imgW="1346040" imgH="393480" progId="Equation.3">
              <p:embed/>
            </p:oleObj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5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8632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Дано:         СИ                     Решение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m = 400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   0,4кг     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+Е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= 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(ЗСЭ)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h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2,5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h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4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v - 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Ответ: 5,5м/с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6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964381" y="3321843"/>
            <a:ext cx="292895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2178827" y="3321843"/>
            <a:ext cx="2786082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4000496" y="2571744"/>
          <a:ext cx="3311256" cy="1138244"/>
        </p:xfrm>
        <a:graphic>
          <a:graphicData uri="http://schemas.openxmlformats.org/presentationml/2006/ole">
            <p:oleObj spid="_x0000_s39938" name="Equation" r:id="rId3" imgW="1218960" imgH="419040" progId="Equation.3">
              <p:embed/>
            </p:oleObj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4000496" y="3500438"/>
          <a:ext cx="3989006" cy="1166596"/>
        </p:xfrm>
        <a:graphic>
          <a:graphicData uri="http://schemas.openxmlformats.org/presentationml/2006/ole">
            <p:oleObj spid="_x0000_s39939" name="Equation" r:id="rId4" imgW="1346040" imgH="393480" progId="Equation.3">
              <p:embed/>
            </p:oleObj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/>
        </p:nvGraphicFramePr>
        <p:xfrm>
          <a:off x="500034" y="4786322"/>
          <a:ext cx="8286808" cy="705261"/>
        </p:xfrm>
        <a:graphic>
          <a:graphicData uri="http://schemas.openxmlformats.org/presentationml/2006/ole">
            <p:oleObj spid="_x0000_s39940" name="Equation" r:id="rId5" imgW="2984400" imgH="25380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Дано:         СИ                   Решение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m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400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  0,4кг        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m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50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    0,05кг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v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9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м/с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v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- ?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1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1108051" y="3321049"/>
            <a:ext cx="292895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2322497" y="3321049"/>
            <a:ext cx="292895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8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Дано:         СИ                   Решение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m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400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  0,4кг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(m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+ m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)v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m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50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    0,05кг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v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9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м/с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v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- ?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1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1108051" y="3321049"/>
            <a:ext cx="292895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2322497" y="3321049"/>
            <a:ext cx="292895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4357686" y="2571744"/>
          <a:ext cx="2250298" cy="1214446"/>
        </p:xfrm>
        <a:graphic>
          <a:graphicData uri="http://schemas.openxmlformats.org/presentationml/2006/ole">
            <p:oleObj spid="_x0000_s4098" name="Equation" r:id="rId3" imgW="799920" imgH="431640" progId="Equation.3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8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Дано:         СИ                   Решение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m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400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  0,4кг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(m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+ m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)v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m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50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    0,05кг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v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9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м/с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v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- ?                         v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0,05·9 :(0,4 + 0,05) =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= 1м/с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Ответ: 1м/с    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1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1108051" y="3321049"/>
            <a:ext cx="292895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2322497" y="3321049"/>
            <a:ext cx="292895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4357686" y="2571744"/>
          <a:ext cx="2250298" cy="1214446"/>
        </p:xfrm>
        <a:graphic>
          <a:graphicData uri="http://schemas.openxmlformats.org/presentationml/2006/ole">
            <p:oleObj spid="_x0000_s3074" name="Equation" r:id="rId3" imgW="799920" imgH="431640" progId="Equation.3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i="1" dirty="0" smtClean="0"/>
              <a:t>Два шара </a:t>
            </a:r>
            <a:r>
              <a:rPr lang="ru-RU" sz="3600" b="1" i="1" dirty="0" smtClean="0">
                <a:solidFill>
                  <a:srgbClr val="0070C0"/>
                </a:solidFill>
              </a:rPr>
              <a:t>массами 3кг </a:t>
            </a:r>
            <a:r>
              <a:rPr lang="ru-RU" sz="3600" i="1" dirty="0" smtClean="0"/>
              <a:t>и</a:t>
            </a:r>
            <a:r>
              <a:rPr lang="ru-RU" sz="3600" b="1" i="1" dirty="0" smtClean="0">
                <a:solidFill>
                  <a:srgbClr val="0070C0"/>
                </a:solidFill>
              </a:rPr>
              <a:t> 2кг </a:t>
            </a:r>
            <a:r>
              <a:rPr lang="ru-RU" sz="3600" i="1" dirty="0" smtClean="0"/>
              <a:t>движутся навстречу друг другу со </a:t>
            </a:r>
            <a:r>
              <a:rPr lang="ru-RU" sz="3600" b="1" i="1" dirty="0" smtClean="0">
                <a:solidFill>
                  <a:srgbClr val="0070C0"/>
                </a:solidFill>
              </a:rPr>
              <a:t>скоростями</a:t>
            </a:r>
            <a:r>
              <a:rPr lang="ru-RU" sz="3600" i="1" dirty="0" smtClean="0"/>
              <a:t>, соответственно </a:t>
            </a:r>
            <a:r>
              <a:rPr lang="ru-RU" sz="3600" b="1" i="1" dirty="0" smtClean="0">
                <a:solidFill>
                  <a:srgbClr val="0070C0"/>
                </a:solidFill>
              </a:rPr>
              <a:t>4м/с</a:t>
            </a:r>
            <a:r>
              <a:rPr lang="ru-RU" sz="3600" i="1" dirty="0" smtClean="0"/>
              <a:t> и </a:t>
            </a:r>
            <a:r>
              <a:rPr lang="ru-RU" sz="3600" b="1" i="1" dirty="0" smtClean="0">
                <a:solidFill>
                  <a:srgbClr val="0070C0"/>
                </a:solidFill>
              </a:rPr>
              <a:t>8м/с. </a:t>
            </a:r>
            <a:r>
              <a:rPr lang="ru-RU" sz="3600" i="1" dirty="0" smtClean="0"/>
              <a:t>С какой </a:t>
            </a:r>
            <a:r>
              <a:rPr lang="ru-RU" sz="3600" b="1" i="1" dirty="0" smtClean="0">
                <a:solidFill>
                  <a:srgbClr val="7030A0"/>
                </a:solidFill>
              </a:rPr>
              <a:t>скоростью</a:t>
            </a:r>
            <a:r>
              <a:rPr lang="ru-RU" sz="3600" i="1" dirty="0" smtClean="0"/>
              <a:t> и в каком направлении будут двигаться шары после неупругого соударения? </a:t>
            </a:r>
            <a:endParaRPr lang="ru-RU" sz="3600" i="1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2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8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00174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Дано:                               Решение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кг</a:t>
            </a:r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m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кг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v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4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м/с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v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8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м/с        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u - 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2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1000100" y="3643314"/>
            <a:ext cx="357190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8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00174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Дано:                               Решение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кг</a:t>
            </a:r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+ m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m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кг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v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4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м/с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v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8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м/с        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u - 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2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1000100" y="3643314"/>
            <a:ext cx="357190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4143372" y="2571744"/>
          <a:ext cx="3132767" cy="1383299"/>
        </p:xfrm>
        <a:graphic>
          <a:graphicData uri="http://schemas.openxmlformats.org/presentationml/2006/ole">
            <p:oleObj spid="_x0000_s6146" name="Equation" r:id="rId3" imgW="977760" imgH="43164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496</TotalTime>
  <Words>1192</Words>
  <PresentationFormat>Экран (4:3)</PresentationFormat>
  <Paragraphs>232</Paragraphs>
  <Slides>34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7" baseType="lpstr">
      <vt:lpstr>Тема Office</vt:lpstr>
      <vt:lpstr>Трек</vt:lpstr>
      <vt:lpstr>Equation</vt:lpstr>
      <vt:lpstr>    УРОК  ФИЗИКИ  В  10  КЛАССЕ</vt:lpstr>
      <vt:lpstr>p = mv  ИМПУЛЬС   ТЕЛА</vt:lpstr>
      <vt:lpstr>ЗАДАЧА 1</vt:lpstr>
      <vt:lpstr>ЗАДАЧА 1</vt:lpstr>
      <vt:lpstr>ЗАДАЧА 1</vt:lpstr>
      <vt:lpstr>ЗАДАЧА 1</vt:lpstr>
      <vt:lpstr>ЗАДАЧА 2</vt:lpstr>
      <vt:lpstr>ЗАДАЧА 2</vt:lpstr>
      <vt:lpstr>ЗАДАЧА 2</vt:lpstr>
      <vt:lpstr>ЗАДАЧА 2</vt:lpstr>
      <vt:lpstr>РАБОТА    СИЛЫ: A = Fs cosα                    </vt:lpstr>
      <vt:lpstr> МОЩНОСТЬ </vt:lpstr>
      <vt:lpstr>ЭНЕРГИЯ</vt:lpstr>
      <vt:lpstr>СВЯЗЬ  РАБОТЫ  И  ЭНЕРГИИ</vt:lpstr>
      <vt:lpstr>ЗАДАЧА 3</vt:lpstr>
      <vt:lpstr>ЗАДАЧА 3</vt:lpstr>
      <vt:lpstr>ЗАДАЧА 3</vt:lpstr>
      <vt:lpstr>ЗАДАЧА 3</vt:lpstr>
      <vt:lpstr>ЗАДАЧА 3</vt:lpstr>
      <vt:lpstr>ЗАДАЧА 3</vt:lpstr>
      <vt:lpstr>ЗАДАЧА 4</vt:lpstr>
      <vt:lpstr>ЗАДАЧА 4</vt:lpstr>
      <vt:lpstr>ЗАДАЧА 4</vt:lpstr>
      <vt:lpstr>ЗАДАЧА 4</vt:lpstr>
      <vt:lpstr>ЗАДАЧА 5</vt:lpstr>
      <vt:lpstr>ЗАДАЧА 5</vt:lpstr>
      <vt:lpstr>ЗАДАЧА 5</vt:lpstr>
      <vt:lpstr>ЗАДАЧА 5</vt:lpstr>
      <vt:lpstr>ЗАДАЧА 6</vt:lpstr>
      <vt:lpstr>ЗАДАЧА 6</vt:lpstr>
      <vt:lpstr>ЗАДАЧА 6</vt:lpstr>
      <vt:lpstr>ЗАДАЧА 6</vt:lpstr>
      <vt:lpstr>ЗАДАЧА 6</vt:lpstr>
      <vt:lpstr>ЗАДАЧА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ИМПУЛЬС   ТЕЛА</dc:title>
  <cp:lastModifiedBy>SamLab.ws</cp:lastModifiedBy>
  <cp:revision>26</cp:revision>
  <dcterms:modified xsi:type="dcterms:W3CDTF">2012-08-27T13:47:22Z</dcterms:modified>
</cp:coreProperties>
</file>